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8" r:id="rId4"/>
    <p:sldId id="280" r:id="rId5"/>
    <p:sldId id="276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JECT OVERVIEW - SELENA" id="{4789936C-E707-4FCD-A380-FC5E33C63DA5}">
          <p14:sldIdLst>
            <p14:sldId id="256"/>
            <p14:sldId id="260"/>
            <p14:sldId id="258"/>
          </p14:sldIdLst>
        </p14:section>
        <p14:section name="THE DATA AND THE ETL PROCESS - COLE" id="{68D80319-1C63-4C5B-9181-9FE8C6CB8CDB}">
          <p14:sldIdLst>
            <p14:sldId id="280"/>
            <p14:sldId id="276"/>
          </p14:sldIdLst>
        </p14:section>
        <p14:section name="VISUALIZATIONS AND MODELS OVERVIEW - JUSTIN" id="{D27DCC12-6780-454F-BA0B-9D37CE849DC3}">
          <p14:sldIdLst>
            <p14:sldId id="279"/>
            <p14:sldId id="275"/>
            <p14:sldId id="278"/>
          </p14:sldIdLst>
        </p14:section>
        <p14:section name="DETAILS AND RESULTS OF MODELS - JOEL" id="{DF3D2170-DD0A-40E9-8477-03D1E94E628B}">
          <p14:sldIdLst>
            <p14:sldId id="273"/>
            <p14:sldId id="283"/>
            <p14:sldId id="282"/>
            <p14:sldId id="281"/>
          </p14:sldIdLst>
        </p14:section>
        <p14:section name="BEST MODEL AND CONCLUSIONS - ZAC" id="{E7E1587B-A1CB-4506-A353-896458A8E844}">
          <p14:sldIdLst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003"/>
    <a:srgbClr val="FF5B8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3EEF0-3DBD-44E7-A060-15B8DDDF593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A1F0A-B5CB-4D10-BD82-E9401FAB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479040"/>
            <a:ext cx="10810240" cy="238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Justin Clawson</a:t>
            </a:r>
          </a:p>
          <a:p>
            <a:pPr lvl="0"/>
            <a:r>
              <a:rPr lang="en-US" dirty="0"/>
              <a:t>Joel Fisher</a:t>
            </a:r>
          </a:p>
          <a:p>
            <a:pPr lvl="0"/>
            <a:r>
              <a:rPr lang="en-US" dirty="0"/>
              <a:t>Cole O’Neill</a:t>
            </a:r>
          </a:p>
          <a:p>
            <a:pPr lvl="0"/>
            <a:r>
              <a:rPr lang="en-US" dirty="0"/>
              <a:t>Selena </a:t>
            </a:r>
            <a:r>
              <a:rPr lang="en-US" dirty="0" err="1"/>
              <a:t>Passeno</a:t>
            </a:r>
            <a:endParaRPr lang="en-US" dirty="0"/>
          </a:p>
          <a:p>
            <a:pPr lvl="0"/>
            <a:r>
              <a:rPr lang="en-US" dirty="0"/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87553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Price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DECISION TREE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4AA2-BDED-4FA6-B820-02825068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8" y="1754634"/>
            <a:ext cx="7357021" cy="488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557B-726D-4FB9-9F7C-06E96F1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1" y="2794529"/>
            <a:ext cx="429753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NEURAL NETWORK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6A58-F159-4FA8-BEFF-789F206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7" y="2040531"/>
            <a:ext cx="5949596" cy="4000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6FA12-A0F3-44AD-8E57-08DF388F7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143" y="5186319"/>
            <a:ext cx="3905250" cy="1647825"/>
          </a:xfrm>
          <a:prstGeom prst="rect">
            <a:avLst/>
          </a:prstGeom>
        </p:spPr>
      </p:pic>
      <p:sp>
        <p:nvSpPr>
          <p:cNvPr id="10" name="body1">
            <a:extLst>
              <a:ext uri="{FF2B5EF4-FFF2-40B4-BE49-F238E27FC236}">
                <a16:creationId xmlns:a16="http://schemas.microsoft.com/office/drawing/2014/main" id="{724FB6C4-B5CC-4EC7-B1DB-EF1B657D0B0D}"/>
              </a:ext>
            </a:extLst>
          </p:cNvPr>
          <p:cNvSpPr txBox="1">
            <a:spLocks/>
          </p:cNvSpPr>
          <p:nvPr/>
        </p:nvSpPr>
        <p:spPr>
          <a:xfrm>
            <a:off x="3479870" y="3930989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1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607DD7-10FB-4C8A-911C-2EC41EC71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779" y="1553439"/>
            <a:ext cx="5248452" cy="3751122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1177A1D5-A8C1-49EC-990A-EC71A142C321}"/>
              </a:ext>
            </a:extLst>
          </p:cNvPr>
          <p:cNvSpPr txBox="1">
            <a:spLocks/>
          </p:cNvSpPr>
          <p:nvPr/>
        </p:nvSpPr>
        <p:spPr>
          <a:xfrm>
            <a:off x="9268062" y="3794638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324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RANDOM FOREST MODEL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037C8-BF57-4CE9-8989-6D21D7FD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95" y="1938201"/>
            <a:ext cx="5793846" cy="378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C7563-F5E4-4136-8C39-C6FF6EA4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8" y="1609446"/>
            <a:ext cx="6188781" cy="36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3E42B-6604-42A9-A3F4-6F519B9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9" y="5508439"/>
            <a:ext cx="5971392" cy="9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The best model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2043289"/>
            <a:ext cx="6460877" cy="59826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The best model that we used was the neural network.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829785E4-4C0D-41E1-B00E-614E81956AC9}"/>
              </a:ext>
            </a:extLst>
          </p:cNvPr>
          <p:cNvSpPr txBox="1">
            <a:spLocks/>
          </p:cNvSpPr>
          <p:nvPr/>
        </p:nvSpPr>
        <p:spPr>
          <a:xfrm>
            <a:off x="335915" y="3228621"/>
            <a:ext cx="6189064" cy="1178271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We used multiple iterations and did our best to optimize each model.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4540E1DE-5A9C-4C0C-8695-BD33A4D48B4C}"/>
              </a:ext>
            </a:extLst>
          </p:cNvPr>
          <p:cNvSpPr txBox="1">
            <a:spLocks/>
          </p:cNvSpPr>
          <p:nvPr/>
        </p:nvSpPr>
        <p:spPr>
          <a:xfrm>
            <a:off x="335914" y="4876799"/>
            <a:ext cx="6189065" cy="4024765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model was the best because it produced the best root mean square error.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0A39D-AEED-422D-8DE2-971A7713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92" y="2700514"/>
            <a:ext cx="4772259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</a:t>
            </a:r>
          </a:p>
          <a:p>
            <a:pPr lvl="4"/>
            <a:r>
              <a:rPr lang="en-US" dirty="0"/>
              <a:t>We ran several types of models, optimizing and running multiple iterations, and the neural network approach was the best.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Could have tried a time series model</a:t>
            </a:r>
          </a:p>
          <a:p>
            <a:pPr lvl="4"/>
            <a:r>
              <a:rPr lang="en-US" dirty="0"/>
              <a:t>Could have used more data – national?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WHAT WE LEARNED</a:t>
            </a:r>
          </a:p>
          <a:p>
            <a:pPr lvl="4"/>
            <a:r>
              <a:rPr lang="en-US" dirty="0"/>
              <a:t>Trying a variety of approaches, and performing optimization operations, let us find the best way to utilize the given data.</a:t>
            </a:r>
          </a:p>
          <a:p>
            <a:pPr lvl="4"/>
            <a:r>
              <a:rPr lang="en-US" dirty="0"/>
              <a:t>We now have more tools at our disposal!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9841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63712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previously sold date, duplicates, used only sold for models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404 square miles worth of property up for sale in Michigan!</a:t>
            </a:r>
          </a:p>
          <a:p>
            <a:pPr lvl="4"/>
            <a:r>
              <a:rPr lang="en-US" dirty="0"/>
              <a:t>ZIP with highest avg price is 49115 at $2.6M – along 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469737" y="4705498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1,584.</a:t>
            </a:r>
          </a:p>
          <a:p>
            <a:pPr lvl="4"/>
            <a:r>
              <a:rPr lang="en-US" dirty="0"/>
              <a:t>Average price about $318,000, median price $210,000.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 err="1"/>
              <a:t>VISUALIZATION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351635" y="2333145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351635" y="3233309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344354" y="416125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344355" y="165025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" y="1650253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6344354" y="3333828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6344354" y="501740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You expect high correlation between size and bed/bath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1368670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We used a linear regression model to predict price with zip code, bed, bath, acreage, and house size.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685261"/>
            <a:ext cx="5346755" cy="173278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sz="1200" b="0" dirty="0"/>
              <a:t>With </a:t>
            </a:r>
            <a:r>
              <a:rPr lang="en-US" sz="1200" b="0" dirty="0" err="1"/>
              <a:t>sklearn</a:t>
            </a:r>
            <a:r>
              <a:rPr lang="en-US" sz="1200" b="0" dirty="0"/>
              <a:t>, used beds, baths, acreage, square footage, and zip code as features and price as target.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4018232"/>
            <a:ext cx="5346755" cy="150391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</a:t>
            </a:r>
          </a:p>
          <a:p>
            <a:r>
              <a:rPr lang="en-US" sz="1200" b="0" dirty="0"/>
              <a:t>Tried a couple of different versions.</a:t>
            </a:r>
          </a:p>
          <a:p>
            <a:r>
              <a:rPr lang="en-US" sz="1200" b="0" dirty="0"/>
              <a:t>Model used beds, baths, and house size to predict price.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464787"/>
            <a:ext cx="5346755" cy="118247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  <a:p>
            <a:r>
              <a:rPr lang="en-US" sz="1200" b="0" dirty="0"/>
              <a:t>Using </a:t>
            </a:r>
            <a:r>
              <a:rPr lang="en-US" sz="1200" b="0" dirty="0" err="1"/>
              <a:t>Pyspark</a:t>
            </a:r>
            <a:r>
              <a:rPr lang="en-US" sz="1200" b="0" dirty="0"/>
              <a:t>, predicted price with beds, baths, acreage, zip code, square footage, and broker.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LINEAR REGRESSION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0335-0291-4C95-9908-5E80C23C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" y="1855470"/>
            <a:ext cx="554355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A95D-D12E-4ADA-8F61-E4249ED6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49" y="185674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</TotalTime>
  <Words>503</Words>
  <Application>Microsoft Office PowerPoint</Application>
  <PresentationFormat>Widescreen</PresentationFormat>
  <Paragraphs>78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Michigan Real Estate Price Predictor Models</vt:lpstr>
      <vt:lpstr>PROJECT OVERVIEW</vt:lpstr>
      <vt:lpstr>PowerPoint Presentation</vt:lpstr>
      <vt:lpstr>THE CLEANED DATA</vt:lpstr>
      <vt:lpstr>PowerPoint Presentation</vt:lpstr>
      <vt:lpstr>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The best model that we used was the neural network.  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258</cp:revision>
  <dcterms:created xsi:type="dcterms:W3CDTF">2024-02-29T12:41:16Z</dcterms:created>
  <dcterms:modified xsi:type="dcterms:W3CDTF">2024-06-03T13:37:37Z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